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handoutMasterIdLst>
    <p:handoutMasterId r:id="rId12"/>
  </p:handoutMasterIdLst>
  <p:sldIdLst>
    <p:sldId id="256" r:id="rId2"/>
    <p:sldId id="257" r:id="rId3"/>
    <p:sldId id="306" r:id="rId4"/>
    <p:sldId id="259" r:id="rId5"/>
    <p:sldId id="260" r:id="rId6"/>
    <p:sldId id="283" r:id="rId7"/>
    <p:sldId id="307" r:id="rId8"/>
    <p:sldId id="308" r:id="rId9"/>
    <p:sldId id="309" r:id="rId10"/>
  </p:sldIdLst>
  <p:sldSz cx="12192000" cy="6858000"/>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9946"/>
    <a:srgbClr val="00679A"/>
    <a:srgbClr val="9A69CB"/>
    <a:srgbClr val="00BED6"/>
    <a:srgbClr val="FFB31F"/>
    <a:srgbClr val="F049AC"/>
    <a:srgbClr val="F66200"/>
    <a:srgbClr val="2E4979"/>
    <a:srgbClr val="7F779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647" autoAdjust="0"/>
    <p:restoredTop sz="88766" autoAdjust="0"/>
  </p:normalViewPr>
  <p:slideViewPr>
    <p:cSldViewPr snapToGrid="0" snapToObjects="1">
      <p:cViewPr varScale="1">
        <p:scale>
          <a:sx n="74" d="100"/>
          <a:sy n="74" d="100"/>
        </p:scale>
        <p:origin x="66" y="57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 xmlns:a16="http://schemas.microsoft.com/office/drawing/2014/main" id="{D2E24123-4CD3-4EF3-AB8C-D093065EA9C5}"/>
              </a:ext>
            </a:extLst>
          </p:cNvPr>
          <p:cNvSpPr>
            <a:spLocks noGrp="1"/>
          </p:cNvSpPr>
          <p:nvPr>
            <p:ph type="hdr" sz="quarter"/>
          </p:nvPr>
        </p:nvSpPr>
        <p:spPr>
          <a:xfrm>
            <a:off x="0" y="0"/>
            <a:ext cx="2946400" cy="495300"/>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 xmlns:a16="http://schemas.microsoft.com/office/drawing/2014/main" id="{3797192F-8B15-4369-88C2-DD4857D84427}"/>
              </a:ext>
            </a:extLst>
          </p:cNvPr>
          <p:cNvSpPr>
            <a:spLocks noGrp="1"/>
          </p:cNvSpPr>
          <p:nvPr>
            <p:ph type="dt" sz="quarter" idx="1"/>
          </p:nvPr>
        </p:nvSpPr>
        <p:spPr>
          <a:xfrm>
            <a:off x="3849688" y="0"/>
            <a:ext cx="2946400" cy="495300"/>
          </a:xfrm>
          <a:prstGeom prst="rect">
            <a:avLst/>
          </a:prstGeom>
        </p:spPr>
        <p:txBody>
          <a:bodyPr vert="horz" lIns="91440" tIns="45720" rIns="91440" bIns="45720" rtlCol="0"/>
          <a:lstStyle>
            <a:lvl1pPr algn="r">
              <a:defRPr sz="1200"/>
            </a:lvl1pPr>
          </a:lstStyle>
          <a:p>
            <a:fld id="{12A39B28-6E2B-4D4F-81C0-75CF50DC0E59}" type="datetimeFigureOut">
              <a:rPr lang="en-US" smtClean="0"/>
              <a:t>9/20/2019</a:t>
            </a:fld>
            <a:endParaRPr lang="en-US"/>
          </a:p>
        </p:txBody>
      </p:sp>
      <p:sp>
        <p:nvSpPr>
          <p:cNvPr id="4" name="Footer Placeholder 3">
            <a:extLst>
              <a:ext uri="{FF2B5EF4-FFF2-40B4-BE49-F238E27FC236}">
                <a16:creationId xmlns="" xmlns:a16="http://schemas.microsoft.com/office/drawing/2014/main" id="{C0B63CC7-B2B5-4E19-A247-A9294B2679AC}"/>
              </a:ext>
            </a:extLst>
          </p:cNvPr>
          <p:cNvSpPr>
            <a:spLocks noGrp="1"/>
          </p:cNvSpPr>
          <p:nvPr>
            <p:ph type="ftr" sz="quarter" idx="2"/>
          </p:nvPr>
        </p:nvSpPr>
        <p:spPr>
          <a:xfrm>
            <a:off x="0" y="9378950"/>
            <a:ext cx="2946400" cy="4953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 xmlns:a16="http://schemas.microsoft.com/office/drawing/2014/main" id="{F1CFA7F1-02A6-41E5-AD27-30AECABC3ABF}"/>
              </a:ext>
            </a:extLst>
          </p:cNvPr>
          <p:cNvSpPr>
            <a:spLocks noGrp="1"/>
          </p:cNvSpPr>
          <p:nvPr>
            <p:ph type="sldNum" sz="quarter" idx="3"/>
          </p:nvPr>
        </p:nvSpPr>
        <p:spPr>
          <a:xfrm>
            <a:off x="3849688" y="9378950"/>
            <a:ext cx="2946400" cy="495300"/>
          </a:xfrm>
          <a:prstGeom prst="rect">
            <a:avLst/>
          </a:prstGeom>
        </p:spPr>
        <p:txBody>
          <a:bodyPr vert="horz" lIns="91440" tIns="45720" rIns="91440" bIns="45720" rtlCol="0" anchor="b"/>
          <a:lstStyle>
            <a:lvl1pPr algn="r">
              <a:defRPr sz="1200"/>
            </a:lvl1pPr>
          </a:lstStyle>
          <a:p>
            <a:fld id="{2E3C83D2-33EF-4FD0-9B2B-C52C1148AE54}" type="slidenum">
              <a:rPr lang="en-US" smtClean="0"/>
              <a:t>‹#›</a:t>
            </a:fld>
            <a:endParaRPr lang="en-US"/>
          </a:p>
        </p:txBody>
      </p:sp>
    </p:spTree>
    <p:extLst>
      <p:ext uri="{BB962C8B-B14F-4D97-AF65-F5344CB8AC3E}">
        <p14:creationId xmlns:p14="http://schemas.microsoft.com/office/powerpoint/2010/main" val="12881328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53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49688" y="0"/>
            <a:ext cx="2946400" cy="495300"/>
          </a:xfrm>
          <a:prstGeom prst="rect">
            <a:avLst/>
          </a:prstGeom>
        </p:spPr>
        <p:txBody>
          <a:bodyPr vert="horz" lIns="91440" tIns="45720" rIns="91440" bIns="45720" rtlCol="0"/>
          <a:lstStyle>
            <a:lvl1pPr algn="r">
              <a:defRPr sz="1200"/>
            </a:lvl1pPr>
          </a:lstStyle>
          <a:p>
            <a:fld id="{B9AB892B-8CE6-4E05-9D6E-7CCB28626E23}" type="datetimeFigureOut">
              <a:rPr lang="en-IE" smtClean="0"/>
              <a:t>20/09/2019</a:t>
            </a:fld>
            <a:endParaRPr lang="en-IE"/>
          </a:p>
        </p:txBody>
      </p:sp>
      <p:sp>
        <p:nvSpPr>
          <p:cNvPr id="4" name="Slide Image Placeholder 3"/>
          <p:cNvSpPr>
            <a:spLocks noGrp="1" noRot="1" noChangeAspect="1"/>
          </p:cNvSpPr>
          <p:nvPr>
            <p:ph type="sldImg" idx="2"/>
          </p:nvPr>
        </p:nvSpPr>
        <p:spPr>
          <a:xfrm>
            <a:off x="436563" y="1235075"/>
            <a:ext cx="5924550" cy="3332163"/>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79450" y="4751388"/>
            <a:ext cx="5438775" cy="38893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378950"/>
            <a:ext cx="2946400" cy="4953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49688" y="9378950"/>
            <a:ext cx="2946400" cy="495300"/>
          </a:xfrm>
          <a:prstGeom prst="rect">
            <a:avLst/>
          </a:prstGeom>
        </p:spPr>
        <p:txBody>
          <a:bodyPr vert="horz" lIns="91440" tIns="45720" rIns="91440" bIns="45720" rtlCol="0" anchor="b"/>
          <a:lstStyle>
            <a:lvl1pPr algn="r">
              <a:defRPr sz="1200"/>
            </a:lvl1pPr>
          </a:lstStyle>
          <a:p>
            <a:fld id="{F469D4FB-2B60-49E1-BB78-27C168456889}" type="slidenum">
              <a:rPr lang="en-IE" smtClean="0"/>
              <a:t>‹#›</a:t>
            </a:fld>
            <a:endParaRPr lang="en-IE"/>
          </a:p>
        </p:txBody>
      </p:sp>
    </p:spTree>
    <p:extLst>
      <p:ext uri="{BB962C8B-B14F-4D97-AF65-F5344CB8AC3E}">
        <p14:creationId xmlns:p14="http://schemas.microsoft.com/office/powerpoint/2010/main" val="2126120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Sample question scoring – to be completed by team to assess current status of change initiative and likelihood of sustainability</a:t>
            </a:r>
          </a:p>
        </p:txBody>
      </p:sp>
      <p:sp>
        <p:nvSpPr>
          <p:cNvPr id="4" name="Slide Number Placeholder 3"/>
          <p:cNvSpPr>
            <a:spLocks noGrp="1"/>
          </p:cNvSpPr>
          <p:nvPr>
            <p:ph type="sldNum" sz="quarter" idx="10"/>
          </p:nvPr>
        </p:nvSpPr>
        <p:spPr/>
        <p:txBody>
          <a:bodyPr/>
          <a:lstStyle/>
          <a:p>
            <a:fld id="{F469D4FB-2B60-49E1-BB78-27C168456889}" type="slidenum">
              <a:rPr lang="en-IE" smtClean="0"/>
              <a:t>7</a:t>
            </a:fld>
            <a:endParaRPr lang="en-IE"/>
          </a:p>
        </p:txBody>
      </p:sp>
    </p:spTree>
    <p:extLst>
      <p:ext uri="{BB962C8B-B14F-4D97-AF65-F5344CB8AC3E}">
        <p14:creationId xmlns:p14="http://schemas.microsoft.com/office/powerpoint/2010/main" val="27969551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How results are computed (based on 10 questions team should answer together to highlight factors that are working well and others that require attention to enhance the chances of successful sustainability)</a:t>
            </a:r>
          </a:p>
        </p:txBody>
      </p:sp>
      <p:sp>
        <p:nvSpPr>
          <p:cNvPr id="4" name="Slide Number Placeholder 3"/>
          <p:cNvSpPr>
            <a:spLocks noGrp="1"/>
          </p:cNvSpPr>
          <p:nvPr>
            <p:ph type="sldNum" sz="quarter" idx="10"/>
          </p:nvPr>
        </p:nvSpPr>
        <p:spPr/>
        <p:txBody>
          <a:bodyPr/>
          <a:lstStyle/>
          <a:p>
            <a:fld id="{F469D4FB-2B60-49E1-BB78-27C168456889}" type="slidenum">
              <a:rPr lang="en-IE" smtClean="0"/>
              <a:t>8</a:t>
            </a:fld>
            <a:endParaRPr lang="en-IE"/>
          </a:p>
        </p:txBody>
      </p:sp>
    </p:spTree>
    <p:extLst>
      <p:ext uri="{BB962C8B-B14F-4D97-AF65-F5344CB8AC3E}">
        <p14:creationId xmlns:p14="http://schemas.microsoft.com/office/powerpoint/2010/main" val="2809662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F064B09-A007-AA47-B5A7-CF50C26BE3BA}" type="datetimeFigureOut">
              <a:rPr lang="en-US" smtClean="0"/>
              <a:t>9/20/2019</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1836305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064B09-A007-AA47-B5A7-CF50C26BE3BA}" type="datetimeFigureOut">
              <a:rPr lang="en-US" smtClean="0"/>
              <a:t>9/20/2019</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1125037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064B09-A007-AA47-B5A7-CF50C26BE3BA}" type="datetimeFigureOut">
              <a:rPr lang="en-US" smtClean="0"/>
              <a:t>9/20/2019</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2056713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21534" y="1631392"/>
            <a:ext cx="11105376" cy="1325563"/>
          </a:xfrm>
        </p:spPr>
        <p:txBody>
          <a:bodyPr/>
          <a:lstStyle/>
          <a:p>
            <a:r>
              <a:rPr lang="en-US"/>
              <a:t>Click to edit Master title style</a:t>
            </a:r>
          </a:p>
        </p:txBody>
      </p:sp>
      <p:sp>
        <p:nvSpPr>
          <p:cNvPr id="3" name="Content Placeholder 2"/>
          <p:cNvSpPr>
            <a:spLocks noGrp="1"/>
          </p:cNvSpPr>
          <p:nvPr>
            <p:ph idx="1"/>
          </p:nvPr>
        </p:nvSpPr>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F064B09-A007-AA47-B5A7-CF50C26BE3BA}" type="datetimeFigureOut">
              <a:rPr lang="en-US" smtClean="0"/>
              <a:t>9/20/2019</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1298190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064B09-A007-AA47-B5A7-CF50C26BE3BA}" type="datetimeFigureOut">
              <a:rPr lang="en-US" smtClean="0"/>
              <a:t>9/20/2019</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250619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F064B09-A007-AA47-B5A7-CF50C26BE3BA}" type="datetimeFigureOut">
              <a:rPr lang="en-US" smtClean="0"/>
              <a:t>9/20/2019</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945193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F064B09-A007-AA47-B5A7-CF50C26BE3BA}" type="datetimeFigureOut">
              <a:rPr lang="en-US" smtClean="0"/>
              <a:t>9/20/2019</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935441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F064B09-A007-AA47-B5A7-CF50C26BE3BA}" type="datetimeFigureOut">
              <a:rPr lang="en-US" smtClean="0"/>
              <a:t>9/20/2019</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233309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064B09-A007-AA47-B5A7-CF50C26BE3BA}" type="datetimeFigureOut">
              <a:rPr lang="en-US" smtClean="0"/>
              <a:t>9/20/2019</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2067766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064B09-A007-AA47-B5A7-CF50C26BE3BA}" type="datetimeFigureOut">
              <a:rPr lang="en-US" smtClean="0"/>
              <a:t>9/20/2019</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216411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064B09-A007-AA47-B5A7-CF50C26BE3BA}" type="datetimeFigureOut">
              <a:rPr lang="en-US" smtClean="0"/>
              <a:t>9/20/2019</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96A7421D-07AD-CB41-A892-E4D9F0946FE2}" type="slidenum">
              <a:rPr lang="en-US" smtClean="0"/>
              <a:t>‹#›</a:t>
            </a:fld>
            <a:endParaRPr lang="en-US"/>
          </a:p>
        </p:txBody>
      </p:sp>
    </p:spTree>
    <p:extLst>
      <p:ext uri="{BB962C8B-B14F-4D97-AF65-F5344CB8AC3E}">
        <p14:creationId xmlns:p14="http://schemas.microsoft.com/office/powerpoint/2010/main" val="1544333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1534" y="1430652"/>
            <a:ext cx="11105376"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721534" y="2956955"/>
            <a:ext cx="11105376" cy="32200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1534"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1F064B09-A007-AA47-B5A7-CF50C26BE3BA}" type="datetimeFigureOut">
              <a:rPr lang="en-US" smtClean="0"/>
              <a:pPr/>
              <a:t>9/20/2019</a:t>
            </a:fld>
            <a:endParaRPr lang="en-US" dirty="0"/>
          </a:p>
        </p:txBody>
      </p:sp>
      <p:sp>
        <p:nvSpPr>
          <p:cNvPr id="7" name="Rectangle 6"/>
          <p:cNvSpPr/>
          <p:nvPr userDrawn="1"/>
        </p:nvSpPr>
        <p:spPr>
          <a:xfrm>
            <a:off x="9552423" y="6296689"/>
            <a:ext cx="2274488" cy="561311"/>
          </a:xfrm>
          <a:prstGeom prst="rect">
            <a:avLst/>
          </a:prstGeom>
          <a:solidFill>
            <a:srgbClr val="2E49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 xmlns:a16="http://schemas.microsoft.com/office/drawing/2014/main" id="{564D9734-4187-4817-8CD6-7C2E72796629}"/>
              </a:ext>
            </a:extLst>
          </p:cNvPr>
          <p:cNvPicPr>
            <a:picLocks noChangeAspect="1" noChangeArrowheads="1"/>
          </p:cNvPicPr>
          <p:nvPr userDrawn="1"/>
        </p:nvPicPr>
        <p:blipFill>
          <a:blip r:embed="rId13" cstate="print"/>
          <a:srcRect/>
          <a:stretch>
            <a:fillRect/>
          </a:stretch>
        </p:blipFill>
        <p:spPr bwMode="auto">
          <a:xfrm>
            <a:off x="721534" y="389375"/>
            <a:ext cx="804875" cy="1044719"/>
          </a:xfrm>
          <a:prstGeom prst="rect">
            <a:avLst/>
          </a:prstGeom>
          <a:noFill/>
          <a:ln w="9525">
            <a:noFill/>
            <a:miter lim="800000"/>
            <a:headEnd/>
            <a:tailEnd/>
          </a:ln>
        </p:spPr>
      </p:pic>
      <p:pic>
        <p:nvPicPr>
          <p:cNvPr id="9" name="Picture 8">
            <a:extLst>
              <a:ext uri="{FF2B5EF4-FFF2-40B4-BE49-F238E27FC236}">
                <a16:creationId xmlns="" xmlns:a16="http://schemas.microsoft.com/office/drawing/2014/main" id="{40BA1C35-DEA6-4422-A6D3-301061A028B4}"/>
              </a:ext>
            </a:extLst>
          </p:cNvPr>
          <p:cNvPicPr/>
          <p:nvPr userDrawn="1"/>
        </p:nvPicPr>
        <p:blipFill rotWithShape="1">
          <a:blip r:embed="rId14">
            <a:extLst>
              <a:ext uri="{28A0092B-C50C-407E-A947-70E740481C1C}">
                <a14:useLocalDpi xmlns:a14="http://schemas.microsoft.com/office/drawing/2010/main" val="0"/>
              </a:ext>
            </a:extLst>
          </a:blip>
          <a:srcRect l="12746" t="19000" r="20827" b="33960"/>
          <a:stretch/>
        </p:blipFill>
        <p:spPr bwMode="auto">
          <a:xfrm>
            <a:off x="1686344" y="572203"/>
            <a:ext cx="4519930" cy="679061"/>
          </a:xfrm>
          <a:prstGeom prst="rect">
            <a:avLst/>
          </a:prstGeom>
          <a:noFill/>
          <a:ln>
            <a:noFill/>
          </a:ln>
          <a:effectLst/>
          <a:extLst>
            <a:ext uri="{53640926-AAD7-44D8-BBD7-CCE9431645EC}">
              <a14:shadowObscured xmlns:a14="http://schemas.microsoft.com/office/drawing/2010/main"/>
            </a:ext>
          </a:extLst>
        </p:spPr>
      </p:pic>
      <p:sp>
        <p:nvSpPr>
          <p:cNvPr id="10" name="Rectangle 9"/>
          <p:cNvSpPr/>
          <p:nvPr userDrawn="1"/>
        </p:nvSpPr>
        <p:spPr>
          <a:xfrm>
            <a:off x="9552424" y="6336881"/>
            <a:ext cx="2274486" cy="369332"/>
          </a:xfrm>
          <a:prstGeom prst="rect">
            <a:avLst/>
          </a:prstGeom>
        </p:spPr>
        <p:txBody>
          <a:bodyPr wrap="square">
            <a:spAutoFit/>
          </a:bodyPr>
          <a:lstStyle/>
          <a:p>
            <a:pPr algn="ctr"/>
            <a:r>
              <a:rPr lang="en-IE" dirty="0">
                <a:solidFill>
                  <a:schemeClr val="bg1"/>
                </a:solidFill>
              </a:rPr>
              <a:t>Co-Lead</a:t>
            </a:r>
          </a:p>
        </p:txBody>
      </p:sp>
    </p:spTree>
    <p:extLst>
      <p:ext uri="{BB962C8B-B14F-4D97-AF65-F5344CB8AC3E}">
        <p14:creationId xmlns:p14="http://schemas.microsoft.com/office/powerpoint/2010/main" val="6245367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hse.ie/eng/staff/resources/changeguid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22535" b="37444"/>
          <a:stretch/>
        </p:blipFill>
        <p:spPr>
          <a:xfrm>
            <a:off x="0" y="1830608"/>
            <a:ext cx="12192000" cy="3251135"/>
          </a:xfrm>
          <a:prstGeom prst="rect">
            <a:avLst/>
          </a:prstGeom>
        </p:spPr>
      </p:pic>
      <p:sp>
        <p:nvSpPr>
          <p:cNvPr id="12" name="Rectangle 11"/>
          <p:cNvSpPr/>
          <p:nvPr/>
        </p:nvSpPr>
        <p:spPr>
          <a:xfrm>
            <a:off x="0" y="1830608"/>
            <a:ext cx="12192000" cy="3265642"/>
          </a:xfrm>
          <a:prstGeom prst="rect">
            <a:avLst/>
          </a:prstGeom>
          <a:solidFill>
            <a:schemeClr val="tx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3">
            <a:extLst>
              <a:ext uri="{FF2B5EF4-FFF2-40B4-BE49-F238E27FC236}">
                <a16:creationId xmlns="" xmlns:a16="http://schemas.microsoft.com/office/drawing/2014/main" id="{61434D22-3C80-4F01-A7E2-793C55569FF3}"/>
              </a:ext>
            </a:extLst>
          </p:cNvPr>
          <p:cNvSpPr>
            <a:spLocks noGrp="1"/>
          </p:cNvSpPr>
          <p:nvPr>
            <p:ph type="ctrTitle"/>
          </p:nvPr>
        </p:nvSpPr>
        <p:spPr>
          <a:xfrm>
            <a:off x="0" y="1816101"/>
            <a:ext cx="12192000" cy="3225452"/>
          </a:xfrm>
        </p:spPr>
        <p:txBody>
          <a:bodyPr anchor="ctr">
            <a:normAutofit/>
          </a:bodyPr>
          <a:lstStyle/>
          <a:p>
            <a:pPr>
              <a:lnSpc>
                <a:spcPct val="100000"/>
              </a:lnSpc>
              <a:spcAft>
                <a:spcPts val="1000"/>
              </a:spcAft>
            </a:pPr>
            <a:r>
              <a:rPr lang="en-IE" sz="4000" b="1" dirty="0">
                <a:solidFill>
                  <a:schemeClr val="bg1"/>
                </a:solidFill>
                <a:effectLst>
                  <a:outerShdw blurRad="482600" dist="38100" dir="5400000" algn="t" rotWithShape="0">
                    <a:prstClr val="black">
                      <a:alpha val="86000"/>
                    </a:prstClr>
                  </a:outerShdw>
                </a:effectLst>
                <a:latin typeface="+mn-lt"/>
                <a:ea typeface="Calibri" panose="020F0502020204030204" pitchFamily="34" charset="0"/>
              </a:rPr>
              <a:t>COLLECTIVE LEADERSHIP AND SAFETY CULTURES</a:t>
            </a:r>
            <a:r>
              <a:rPr lang="en-IE" sz="4000" b="1">
                <a:solidFill>
                  <a:schemeClr val="bg1"/>
                </a:solidFill>
                <a:effectLst>
                  <a:outerShdw blurRad="482600" dist="38100" dir="5400000" algn="t" rotWithShape="0">
                    <a:prstClr val="black">
                      <a:alpha val="86000"/>
                    </a:prstClr>
                  </a:outerShdw>
                </a:effectLst>
                <a:latin typeface="+mn-lt"/>
                <a:ea typeface="Calibri" panose="020F0502020204030204" pitchFamily="34" charset="0"/>
              </a:rPr>
              <a:t>: </a:t>
            </a:r>
            <a:r>
              <a:rPr lang="en-IE" sz="4000">
                <a:solidFill>
                  <a:schemeClr val="bg1"/>
                </a:solidFill>
                <a:effectLst>
                  <a:outerShdw blurRad="482600" dist="38100" dir="5400000" algn="t" rotWithShape="0">
                    <a:prstClr val="black">
                      <a:alpha val="86000"/>
                    </a:prstClr>
                  </a:outerShdw>
                </a:effectLst>
                <a:latin typeface="+mn-lt"/>
                <a:ea typeface="Calibri" panose="020F0502020204030204" pitchFamily="34" charset="0"/>
              </a:rPr>
              <a:t/>
            </a:r>
            <a:br>
              <a:rPr lang="en-IE" sz="4000">
                <a:solidFill>
                  <a:schemeClr val="bg1"/>
                </a:solidFill>
                <a:effectLst>
                  <a:outerShdw blurRad="482600" dist="38100" dir="5400000" algn="t" rotWithShape="0">
                    <a:prstClr val="black">
                      <a:alpha val="86000"/>
                    </a:prstClr>
                  </a:outerShdw>
                </a:effectLst>
                <a:latin typeface="+mn-lt"/>
                <a:ea typeface="Calibri" panose="020F0502020204030204" pitchFamily="34" charset="0"/>
              </a:rPr>
            </a:br>
            <a:r>
              <a:rPr lang="en-IE" sz="4000" smtClean="0">
                <a:solidFill>
                  <a:schemeClr val="bg1"/>
                </a:solidFill>
                <a:effectLst>
                  <a:outerShdw blurRad="482600" dist="38100" dir="5400000" algn="t" rotWithShape="0">
                    <a:prstClr val="black">
                      <a:alpha val="86000"/>
                    </a:prstClr>
                  </a:outerShdw>
                </a:effectLst>
                <a:latin typeface="+mn-lt"/>
                <a:ea typeface="Calibri" panose="020F0502020204030204" pitchFamily="34" charset="0"/>
              </a:rPr>
              <a:t>SUSTAINING IMPROVEMENTS</a:t>
            </a:r>
            <a:endParaRPr lang="en-IE" sz="4000" dirty="0">
              <a:solidFill>
                <a:schemeClr val="bg1"/>
              </a:solidFill>
              <a:effectLst>
                <a:outerShdw blurRad="482600" dist="38100" dir="5400000" algn="t" rotWithShape="0">
                  <a:prstClr val="black">
                    <a:alpha val="86000"/>
                  </a:prstClr>
                </a:outerShdw>
              </a:effectLst>
              <a:latin typeface="+mn-lt"/>
            </a:endParaRPr>
          </a:p>
        </p:txBody>
      </p:sp>
      <p:sp>
        <p:nvSpPr>
          <p:cNvPr id="6" name="Rectangle 5"/>
          <p:cNvSpPr/>
          <p:nvPr/>
        </p:nvSpPr>
        <p:spPr>
          <a:xfrm>
            <a:off x="9552423" y="6296689"/>
            <a:ext cx="2274488" cy="561311"/>
          </a:xfrm>
          <a:prstGeom prst="rect">
            <a:avLst/>
          </a:prstGeom>
          <a:solidFill>
            <a:srgbClr val="2E49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9552424" y="6336881"/>
            <a:ext cx="2274486" cy="369332"/>
          </a:xfrm>
          <a:prstGeom prst="rect">
            <a:avLst/>
          </a:prstGeom>
        </p:spPr>
        <p:txBody>
          <a:bodyPr wrap="square">
            <a:spAutoFit/>
          </a:bodyPr>
          <a:lstStyle/>
          <a:p>
            <a:pPr algn="ctr"/>
            <a:r>
              <a:rPr lang="en-IE" dirty="0">
                <a:solidFill>
                  <a:schemeClr val="bg1"/>
                </a:solidFill>
              </a:rPr>
              <a:t>IEHG update 2018</a:t>
            </a:r>
          </a:p>
        </p:txBody>
      </p:sp>
    </p:spTree>
    <p:extLst>
      <p:ext uri="{BB962C8B-B14F-4D97-AF65-F5344CB8AC3E}">
        <p14:creationId xmlns:p14="http://schemas.microsoft.com/office/powerpoint/2010/main" val="1283012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17792" y="556707"/>
            <a:ext cx="3694596" cy="2586216"/>
          </a:xfrm>
          <a:prstGeom prst="rect">
            <a:avLst/>
          </a:prstGeom>
        </p:spPr>
      </p:pic>
      <p:sp>
        <p:nvSpPr>
          <p:cNvPr id="2" name="Title 1"/>
          <p:cNvSpPr>
            <a:spLocks noGrp="1"/>
          </p:cNvSpPr>
          <p:nvPr>
            <p:ph type="title"/>
          </p:nvPr>
        </p:nvSpPr>
        <p:spPr>
          <a:xfrm>
            <a:off x="721534" y="1390760"/>
            <a:ext cx="11105376" cy="1325563"/>
          </a:xfrm>
        </p:spPr>
        <p:txBody>
          <a:bodyPr/>
          <a:lstStyle/>
          <a:p>
            <a:r>
              <a:rPr lang="en-GB" dirty="0"/>
              <a:t>What is sustainability?</a:t>
            </a:r>
            <a:endParaRPr lang="en-US" dirty="0"/>
          </a:p>
        </p:txBody>
      </p:sp>
      <p:sp>
        <p:nvSpPr>
          <p:cNvPr id="3" name="Content Placeholder 2"/>
          <p:cNvSpPr>
            <a:spLocks noGrp="1"/>
          </p:cNvSpPr>
          <p:nvPr>
            <p:ph idx="1"/>
          </p:nvPr>
        </p:nvSpPr>
        <p:spPr>
          <a:xfrm>
            <a:off x="721534" y="2546253"/>
            <a:ext cx="9744829" cy="4206240"/>
          </a:xfrm>
        </p:spPr>
        <p:txBody>
          <a:bodyPr>
            <a:normAutofit fontScale="92500" lnSpcReduction="20000"/>
          </a:bodyPr>
          <a:lstStyle/>
          <a:p>
            <a:pPr marL="0" indent="0">
              <a:buNone/>
            </a:pPr>
            <a:r>
              <a:rPr lang="en-US" dirty="0"/>
              <a:t>Commonly defined as when new ways of working and improved outcomes become the </a:t>
            </a:r>
            <a:r>
              <a:rPr lang="en-US" dirty="0" smtClean="0"/>
              <a:t>norm. Sustainability can be considered a </a:t>
            </a:r>
            <a:r>
              <a:rPr lang="en-US" dirty="0" smtClean="0">
                <a:solidFill>
                  <a:srgbClr val="FF0000"/>
                </a:solidFill>
              </a:rPr>
              <a:t>process</a:t>
            </a:r>
            <a:r>
              <a:rPr lang="en-US" dirty="0" smtClean="0"/>
              <a:t> or an </a:t>
            </a:r>
            <a:r>
              <a:rPr lang="en-US" dirty="0" smtClean="0">
                <a:solidFill>
                  <a:srgbClr val="FF0000"/>
                </a:solidFill>
              </a:rPr>
              <a:t>outcome</a:t>
            </a:r>
            <a:r>
              <a:rPr lang="en-US" dirty="0" smtClean="0"/>
              <a:t>:</a:t>
            </a:r>
            <a:endParaRPr lang="en-US" dirty="0"/>
          </a:p>
          <a:p>
            <a:pPr marL="0" indent="0">
              <a:buNone/>
            </a:pPr>
            <a:endParaRPr lang="en-IE" b="1" dirty="0"/>
          </a:p>
          <a:p>
            <a:r>
              <a:rPr lang="en-IE" b="1" dirty="0" smtClean="0">
                <a:solidFill>
                  <a:srgbClr val="FF0000"/>
                </a:solidFill>
              </a:rPr>
              <a:t>Outcome: </a:t>
            </a:r>
            <a:r>
              <a:rPr lang="en-IE" b="1" dirty="0" smtClean="0"/>
              <a:t> </a:t>
            </a:r>
            <a:r>
              <a:rPr lang="en-IE" dirty="0" smtClean="0"/>
              <a:t>Sustainability</a:t>
            </a:r>
            <a:r>
              <a:rPr lang="en-IE" b="1" dirty="0" smtClean="0"/>
              <a:t> </a:t>
            </a:r>
            <a:r>
              <a:rPr lang="en-IE" dirty="0" smtClean="0"/>
              <a:t>is </a:t>
            </a:r>
            <a:r>
              <a:rPr lang="en-IE" dirty="0"/>
              <a:t>considered an </a:t>
            </a:r>
            <a:r>
              <a:rPr lang="en-IE" dirty="0" smtClean="0"/>
              <a:t>outcome </a:t>
            </a:r>
            <a:r>
              <a:rPr lang="en-IE" dirty="0"/>
              <a:t>where health benefits or work activities have been maintained over time</a:t>
            </a:r>
          </a:p>
          <a:p>
            <a:endParaRPr lang="en-IE" dirty="0"/>
          </a:p>
          <a:p>
            <a:r>
              <a:rPr lang="en-IE" b="1" dirty="0" smtClean="0">
                <a:solidFill>
                  <a:srgbClr val="FF0000"/>
                </a:solidFill>
              </a:rPr>
              <a:t>Process: </a:t>
            </a:r>
            <a:r>
              <a:rPr lang="en-IE" dirty="0" smtClean="0"/>
              <a:t>Sustainability is considered </a:t>
            </a:r>
            <a:r>
              <a:rPr lang="en-IE" dirty="0"/>
              <a:t>a </a:t>
            </a:r>
            <a:r>
              <a:rPr lang="en-IE" dirty="0" smtClean="0"/>
              <a:t>process </a:t>
            </a:r>
            <a:r>
              <a:rPr lang="en-IE" dirty="0"/>
              <a:t>where there is continuous learning, adaptation and development</a:t>
            </a:r>
          </a:p>
          <a:p>
            <a:pPr marL="0" indent="0">
              <a:buNone/>
            </a:pPr>
            <a:endParaRPr lang="en-US" sz="1600" dirty="0"/>
          </a:p>
          <a:p>
            <a:pPr marL="0" indent="0">
              <a:buNone/>
            </a:pPr>
            <a:endParaRPr lang="en-US" sz="1600" dirty="0"/>
          </a:p>
          <a:p>
            <a:pPr marL="0" indent="0">
              <a:buNone/>
            </a:pPr>
            <a:r>
              <a:rPr lang="en-US" sz="1600" dirty="0"/>
              <a:t>Lennox, L., Maher, L., &amp; Reed, J. (2018). Navigating the sustainability landscape: a systematic review of sustainability approaches in healthcare. </a:t>
            </a:r>
            <a:r>
              <a:rPr lang="en-US" sz="1600" i="1" dirty="0"/>
              <a:t>Implementation Science</a:t>
            </a:r>
            <a:r>
              <a:rPr lang="en-US" sz="1600" dirty="0"/>
              <a:t>, </a:t>
            </a:r>
            <a:r>
              <a:rPr lang="en-US" sz="1600" i="1" dirty="0"/>
              <a:t>13</a:t>
            </a:r>
            <a:r>
              <a:rPr lang="en-US" sz="1600" dirty="0"/>
              <a:t>(1), 27.</a:t>
            </a:r>
            <a:endParaRPr lang="en-GB" dirty="0">
              <a:cs typeface="Calibri" panose="020F0502020204030204" pitchFamily="34" charset="0"/>
            </a:endParaRPr>
          </a:p>
        </p:txBody>
      </p:sp>
    </p:spTree>
    <p:extLst>
      <p:ext uri="{BB962C8B-B14F-4D97-AF65-F5344CB8AC3E}">
        <p14:creationId xmlns:p14="http://schemas.microsoft.com/office/powerpoint/2010/main" val="672401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262AA63-AF57-43CC-A7F9-8CF9DACF69A7}"/>
              </a:ext>
            </a:extLst>
          </p:cNvPr>
          <p:cNvSpPr>
            <a:spLocks noGrp="1"/>
          </p:cNvSpPr>
          <p:nvPr>
            <p:ph type="title"/>
          </p:nvPr>
        </p:nvSpPr>
        <p:spPr>
          <a:xfrm>
            <a:off x="721534" y="1369276"/>
            <a:ext cx="11105376" cy="958288"/>
          </a:xfrm>
        </p:spPr>
        <p:txBody>
          <a:bodyPr/>
          <a:lstStyle/>
          <a:p>
            <a:r>
              <a:rPr lang="en-IE" dirty="0"/>
              <a:t>Why is </a:t>
            </a:r>
            <a:r>
              <a:rPr lang="en-IE" dirty="0" smtClean="0"/>
              <a:t>sustainability important</a:t>
            </a:r>
            <a:r>
              <a:rPr lang="en-IE" dirty="0"/>
              <a:t>?</a:t>
            </a:r>
          </a:p>
        </p:txBody>
      </p:sp>
      <p:sp>
        <p:nvSpPr>
          <p:cNvPr id="3" name="Content Placeholder 2">
            <a:extLst>
              <a:ext uri="{FF2B5EF4-FFF2-40B4-BE49-F238E27FC236}">
                <a16:creationId xmlns="" xmlns:a16="http://schemas.microsoft.com/office/drawing/2014/main" id="{F693435A-37A7-42F8-BDFF-5863CC000B43}"/>
              </a:ext>
            </a:extLst>
          </p:cNvPr>
          <p:cNvSpPr>
            <a:spLocks noGrp="1"/>
          </p:cNvSpPr>
          <p:nvPr>
            <p:ph idx="1"/>
          </p:nvPr>
        </p:nvSpPr>
        <p:spPr>
          <a:xfrm>
            <a:off x="721534" y="2433710"/>
            <a:ext cx="11105376" cy="4220307"/>
          </a:xfrm>
        </p:spPr>
        <p:txBody>
          <a:bodyPr>
            <a:normAutofit lnSpcReduction="10000"/>
          </a:bodyPr>
          <a:lstStyle/>
          <a:p>
            <a:pPr marL="0" indent="0">
              <a:buNone/>
            </a:pPr>
            <a:r>
              <a:rPr lang="en-IE" sz="3200" dirty="0" smtClean="0"/>
              <a:t>It is an </a:t>
            </a:r>
            <a:r>
              <a:rPr lang="en-IE" sz="3200" dirty="0"/>
              <a:t>indicator of successful implementation and </a:t>
            </a:r>
            <a:r>
              <a:rPr lang="en-IE" sz="3200" dirty="0" smtClean="0"/>
              <a:t>change.</a:t>
            </a:r>
            <a:endParaRPr lang="en-IE" sz="3200" dirty="0"/>
          </a:p>
          <a:p>
            <a:pPr marL="0" indent="0">
              <a:buNone/>
            </a:pPr>
            <a:endParaRPr lang="en-IE" sz="3200" dirty="0"/>
          </a:p>
          <a:p>
            <a:pPr marL="0" indent="0">
              <a:buNone/>
            </a:pPr>
            <a:r>
              <a:rPr lang="en-IE" sz="3200" dirty="0" smtClean="0"/>
              <a:t>It is considered </a:t>
            </a:r>
            <a:r>
              <a:rPr lang="en-IE" sz="3200" dirty="0"/>
              <a:t>as one of the biggest challenges in quality improvement and change </a:t>
            </a:r>
            <a:r>
              <a:rPr lang="en-IE" sz="3200" dirty="0" smtClean="0"/>
              <a:t>management.</a:t>
            </a:r>
            <a:endParaRPr lang="en-IE" sz="3200" dirty="0"/>
          </a:p>
          <a:p>
            <a:pPr marL="0" indent="0">
              <a:buNone/>
            </a:pPr>
            <a:endParaRPr lang="en-IE" sz="3200" dirty="0"/>
          </a:p>
          <a:p>
            <a:pPr marL="0" indent="0">
              <a:buNone/>
            </a:pPr>
            <a:r>
              <a:rPr lang="en-IE" sz="3200" dirty="0"/>
              <a:t>A focus on sustainability will help to develop strategies to </a:t>
            </a:r>
            <a:r>
              <a:rPr lang="en-IE" sz="3200" dirty="0" smtClean="0"/>
              <a:t>ensure that </a:t>
            </a:r>
            <a:r>
              <a:rPr lang="en-IE" sz="3200" dirty="0"/>
              <a:t>initiatives/changes become ‘what we do here’ rather than temporary </a:t>
            </a:r>
            <a:r>
              <a:rPr lang="en-IE" sz="3200" dirty="0" smtClean="0"/>
              <a:t>changes.</a:t>
            </a:r>
            <a:endParaRPr lang="en-IE" sz="3200" dirty="0"/>
          </a:p>
          <a:p>
            <a:pPr marL="0" indent="0">
              <a:buNone/>
            </a:pPr>
            <a:r>
              <a:rPr lang="en-IE" sz="1800" dirty="0"/>
              <a:t> </a:t>
            </a:r>
          </a:p>
          <a:p>
            <a:pPr marL="0" indent="0">
              <a:buNone/>
            </a:pPr>
            <a:endParaRPr lang="en-IE" sz="2000" dirty="0"/>
          </a:p>
        </p:txBody>
      </p:sp>
    </p:spTree>
    <p:extLst>
      <p:ext uri="{BB962C8B-B14F-4D97-AF65-F5344CB8AC3E}">
        <p14:creationId xmlns:p14="http://schemas.microsoft.com/office/powerpoint/2010/main" val="280293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1534" y="1387272"/>
            <a:ext cx="11105376" cy="1325563"/>
          </a:xfrm>
        </p:spPr>
        <p:txBody>
          <a:bodyPr/>
          <a:lstStyle/>
          <a:p>
            <a:r>
              <a:rPr lang="en-US" dirty="0">
                <a:solidFill>
                  <a:srgbClr val="00BED6"/>
                </a:solidFill>
              </a:rPr>
              <a:t>What can inform strategies for sustainability?</a:t>
            </a:r>
          </a:p>
        </p:txBody>
      </p:sp>
      <p:sp>
        <p:nvSpPr>
          <p:cNvPr id="9" name="Content Placeholder 2"/>
          <p:cNvSpPr>
            <a:spLocks noGrp="1"/>
          </p:cNvSpPr>
          <p:nvPr>
            <p:ph idx="1"/>
          </p:nvPr>
        </p:nvSpPr>
        <p:spPr>
          <a:xfrm>
            <a:off x="721534" y="2475914"/>
            <a:ext cx="9421272" cy="3882683"/>
          </a:xfrm>
        </p:spPr>
        <p:txBody>
          <a:bodyPr anchor="ctr">
            <a:normAutofit/>
          </a:bodyPr>
          <a:lstStyle/>
          <a:p>
            <a:pPr marL="12700" indent="0">
              <a:buClr>
                <a:srgbClr val="00BED6"/>
              </a:buClr>
              <a:buNone/>
            </a:pPr>
            <a:r>
              <a:rPr lang="en-GB" dirty="0">
                <a:cs typeface="Calibri" panose="020F0502020204030204" pitchFamily="34" charset="0"/>
              </a:rPr>
              <a:t>Sustainability frameworks developed by the </a:t>
            </a:r>
            <a:r>
              <a:rPr lang="en-GB" b="1" dirty="0"/>
              <a:t>NHS Institute for Innovation and Improvement </a:t>
            </a:r>
            <a:r>
              <a:rPr lang="en-GB" dirty="0">
                <a:cs typeface="Calibri" panose="020F0502020204030204" pitchFamily="34" charset="0"/>
              </a:rPr>
              <a:t>and by the </a:t>
            </a:r>
            <a:r>
              <a:rPr lang="en-GB" b="1" dirty="0">
                <a:cs typeface="Calibri" panose="020F0502020204030204" pitchFamily="34" charset="0"/>
              </a:rPr>
              <a:t>HSE</a:t>
            </a:r>
            <a:r>
              <a:rPr lang="en-GB" dirty="0">
                <a:cs typeface="Calibri" panose="020F0502020204030204" pitchFamily="34" charset="0"/>
              </a:rPr>
              <a:t> </a:t>
            </a:r>
            <a:r>
              <a:rPr lang="en-GB" dirty="0" smtClean="0">
                <a:cs typeface="Calibri" panose="020F0502020204030204" pitchFamily="34" charset="0"/>
              </a:rPr>
              <a:t>(</a:t>
            </a:r>
            <a:r>
              <a:rPr lang="en-GB" dirty="0" smtClean="0"/>
              <a:t>Peoples</a:t>
            </a:r>
            <a:r>
              <a:rPr lang="en-GB" dirty="0"/>
              <a:t>’ Needs Defining Change, Health Services Change Guide (2018</a:t>
            </a:r>
            <a:r>
              <a:rPr lang="en-GB" dirty="0" smtClean="0"/>
              <a:t>))</a:t>
            </a:r>
            <a:endParaRPr lang="en-GB" dirty="0"/>
          </a:p>
          <a:p>
            <a:pPr marL="12700" indent="0">
              <a:buClr>
                <a:srgbClr val="00BED6"/>
              </a:buClr>
              <a:buNone/>
            </a:pPr>
            <a:endParaRPr lang="en-GB" dirty="0"/>
          </a:p>
          <a:p>
            <a:pPr marL="12700" indent="0">
              <a:buClr>
                <a:srgbClr val="00BED6"/>
              </a:buClr>
              <a:buNone/>
            </a:pPr>
            <a:endParaRPr lang="en-GB" dirty="0"/>
          </a:p>
          <a:p>
            <a:pPr marL="12700" indent="0">
              <a:buClr>
                <a:srgbClr val="00BED6"/>
              </a:buClr>
              <a:buNone/>
            </a:pPr>
            <a:r>
              <a:rPr lang="en-GB" dirty="0">
                <a:cs typeface="Calibri" panose="020F0502020204030204" pitchFamily="34" charset="0"/>
              </a:rPr>
              <a:t>[See handouts for summaries]</a:t>
            </a:r>
          </a:p>
          <a:p>
            <a:pPr marL="12700" indent="0">
              <a:buClr>
                <a:srgbClr val="00BED6"/>
              </a:buClr>
              <a:buNone/>
            </a:pPr>
            <a:endParaRPr lang="en-GB" dirty="0">
              <a:cs typeface="Calibri" panose="020F0502020204030204" pitchFamily="34" charset="0"/>
            </a:endParaRPr>
          </a:p>
        </p:txBody>
      </p:sp>
    </p:spTree>
    <p:extLst>
      <p:ext uri="{BB962C8B-B14F-4D97-AF65-F5344CB8AC3E}">
        <p14:creationId xmlns:p14="http://schemas.microsoft.com/office/powerpoint/2010/main" val="4014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1534" y="1333506"/>
            <a:ext cx="11105376" cy="1025561"/>
          </a:xfrm>
        </p:spPr>
        <p:txBody>
          <a:bodyPr/>
          <a:lstStyle/>
          <a:p>
            <a:r>
              <a:rPr lang="en-US" dirty="0">
                <a:solidFill>
                  <a:srgbClr val="00BED6"/>
                </a:solidFill>
              </a:rPr>
              <a:t>How to ensure sustainability</a:t>
            </a:r>
          </a:p>
        </p:txBody>
      </p:sp>
      <p:sp>
        <p:nvSpPr>
          <p:cNvPr id="9" name="Content Placeholder 2"/>
          <p:cNvSpPr>
            <a:spLocks noGrp="1"/>
          </p:cNvSpPr>
          <p:nvPr>
            <p:ph idx="1"/>
          </p:nvPr>
        </p:nvSpPr>
        <p:spPr>
          <a:xfrm>
            <a:off x="483843" y="2359067"/>
            <a:ext cx="8148852" cy="4902591"/>
          </a:xfrm>
        </p:spPr>
        <p:txBody>
          <a:bodyPr anchor="ctr">
            <a:noAutofit/>
          </a:bodyPr>
          <a:lstStyle/>
          <a:p>
            <a:pPr marL="682625" indent="-666750">
              <a:buClr>
                <a:srgbClr val="00BED6"/>
              </a:buClr>
              <a:buFont typeface="Wingdings" charset="2"/>
              <a:buChar char="§"/>
            </a:pPr>
            <a:r>
              <a:rPr lang="en-IE" sz="2400" dirty="0">
                <a:cs typeface="Calibri" panose="020F0502020204030204" pitchFamily="34" charset="0"/>
              </a:rPr>
              <a:t>Meet regularly to discuss how the team in working and how things could be improved</a:t>
            </a:r>
          </a:p>
          <a:p>
            <a:pPr marL="682625" indent="-666750">
              <a:buClr>
                <a:srgbClr val="00BED6"/>
              </a:buClr>
              <a:buFont typeface="Wingdings" charset="2"/>
              <a:buChar char="§"/>
            </a:pPr>
            <a:r>
              <a:rPr lang="en-IE" sz="2400" dirty="0">
                <a:cs typeface="Calibri" panose="020F0502020204030204" pitchFamily="34" charset="0"/>
              </a:rPr>
              <a:t>Reinforce and share responsibilities for on-going monitoring and reporting against goals</a:t>
            </a:r>
          </a:p>
          <a:p>
            <a:pPr marL="682625" indent="-666750">
              <a:buClr>
                <a:srgbClr val="00BED6"/>
              </a:buClr>
              <a:buFont typeface="Wingdings" charset="2"/>
              <a:buChar char="§"/>
            </a:pPr>
            <a:r>
              <a:rPr lang="en-IE" sz="2400" dirty="0">
                <a:cs typeface="Calibri" panose="020F0502020204030204" pitchFamily="34" charset="0"/>
              </a:rPr>
              <a:t>Feedback to other team members to support and encourage new practices</a:t>
            </a:r>
          </a:p>
          <a:p>
            <a:pPr marL="682625" indent="-666750">
              <a:buClr>
                <a:srgbClr val="00BED6"/>
              </a:buClr>
              <a:buFont typeface="Wingdings" charset="2"/>
              <a:buChar char="§"/>
            </a:pPr>
            <a:r>
              <a:rPr lang="en-IE" sz="2400" dirty="0">
                <a:cs typeface="Calibri" panose="020F0502020204030204" pitchFamily="34" charset="0"/>
              </a:rPr>
              <a:t>Induct new team members into ‘how we do things here’</a:t>
            </a:r>
          </a:p>
          <a:p>
            <a:pPr marL="682625" indent="-666750">
              <a:buClr>
                <a:srgbClr val="00BED6"/>
              </a:buClr>
              <a:buFont typeface="Wingdings" charset="2"/>
              <a:buChar char="§"/>
            </a:pPr>
            <a:r>
              <a:rPr lang="en-IE" sz="2400" dirty="0">
                <a:cs typeface="Calibri" panose="020F0502020204030204" pitchFamily="34" charset="0"/>
              </a:rPr>
              <a:t>Remain alert to changing contexts and opportunities for improvement/change </a:t>
            </a:r>
          </a:p>
          <a:p>
            <a:pPr marL="682625" indent="-666750">
              <a:buClr>
                <a:srgbClr val="00BED6"/>
              </a:buClr>
              <a:buFont typeface="Wingdings" charset="2"/>
              <a:buChar char="§"/>
            </a:pPr>
            <a:endParaRPr lang="en-IE" sz="1800" dirty="0">
              <a:cs typeface="Calibri" panose="020F0502020204030204" pitchFamily="34" charset="0"/>
            </a:endParaRPr>
          </a:p>
          <a:p>
            <a:pPr marL="0" indent="0">
              <a:buNone/>
            </a:pPr>
            <a:r>
              <a:rPr lang="en-GB" sz="1800" dirty="0"/>
              <a:t>Peoples’ Needs Defining Change, Health Services Change Guide (2018). </a:t>
            </a:r>
            <a:r>
              <a:rPr lang="en-GB" sz="1800" u="sng" dirty="0">
                <a:hlinkClick r:id="rId2"/>
              </a:rPr>
              <a:t>www.hse.ie/eng/staff/resources/changeguide/</a:t>
            </a:r>
            <a:r>
              <a:rPr lang="en-GB" sz="1800" dirty="0"/>
              <a:t> </a:t>
            </a:r>
            <a:endParaRPr lang="en-IE" sz="1800" dirty="0"/>
          </a:p>
          <a:p>
            <a:pPr marL="682625" indent="-666750">
              <a:buClr>
                <a:srgbClr val="00BED6"/>
              </a:buClr>
              <a:buFont typeface="Wingdings" charset="2"/>
              <a:buChar char="§"/>
            </a:pPr>
            <a:endParaRPr lang="en-IE" sz="2400" dirty="0">
              <a:cs typeface="Calibri" panose="020F0502020204030204" pitchFamily="3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32695" y="2359067"/>
            <a:ext cx="3328681" cy="2139866"/>
          </a:xfrm>
          <a:prstGeom prst="rect">
            <a:avLst/>
          </a:prstGeom>
        </p:spPr>
      </p:pic>
    </p:spTree>
    <p:extLst>
      <p:ext uri="{BB962C8B-B14F-4D97-AF65-F5344CB8AC3E}">
        <p14:creationId xmlns:p14="http://schemas.microsoft.com/office/powerpoint/2010/main" val="1287910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1534" y="1398984"/>
            <a:ext cx="11105376" cy="1325563"/>
          </a:xfrm>
        </p:spPr>
        <p:txBody>
          <a:bodyPr/>
          <a:lstStyle/>
          <a:p>
            <a:r>
              <a:rPr lang="en-US" dirty="0">
                <a:solidFill>
                  <a:srgbClr val="9A69CB"/>
                </a:solidFill>
              </a:rPr>
              <a:t>What can we do?</a:t>
            </a:r>
          </a:p>
        </p:txBody>
      </p:sp>
      <p:sp>
        <p:nvSpPr>
          <p:cNvPr id="14" name="Content Placeholder 1"/>
          <p:cNvSpPr>
            <a:spLocks noGrp="1"/>
          </p:cNvSpPr>
          <p:nvPr>
            <p:ph idx="1"/>
          </p:nvPr>
        </p:nvSpPr>
        <p:spPr>
          <a:xfrm>
            <a:off x="734456" y="2518357"/>
            <a:ext cx="10736010" cy="3855549"/>
          </a:xfrm>
        </p:spPr>
        <p:txBody>
          <a:bodyPr>
            <a:noAutofit/>
          </a:bodyPr>
          <a:lstStyle/>
          <a:p>
            <a:pPr marL="454025" indent="-441325">
              <a:lnSpc>
                <a:spcPct val="100000"/>
              </a:lnSpc>
              <a:buClr>
                <a:srgbClr val="9A69CB"/>
              </a:buClr>
              <a:buFont typeface="Wingdings" charset="2"/>
              <a:buChar char="§"/>
            </a:pPr>
            <a:r>
              <a:rPr lang="en-GB" sz="3200" dirty="0">
                <a:latin typeface="Calibri" panose="020F0502020204030204" pitchFamily="34" charset="0"/>
                <a:cs typeface="Calibri" panose="020F0502020204030204" pitchFamily="34" charset="0"/>
              </a:rPr>
              <a:t>NHS Sustainability Guide (2017):</a:t>
            </a:r>
          </a:p>
          <a:p>
            <a:pPr marL="911225" lvl="1" indent="-441325">
              <a:lnSpc>
                <a:spcPct val="100000"/>
              </a:lnSpc>
              <a:buClr>
                <a:srgbClr val="9A69CB"/>
              </a:buClr>
              <a:buFont typeface="Wingdings" charset="2"/>
              <a:buChar char="§"/>
            </a:pPr>
            <a:r>
              <a:rPr lang="en-GB" sz="2800" dirty="0">
                <a:latin typeface="Calibri" panose="020F0502020204030204" pitchFamily="34" charset="0"/>
                <a:cs typeface="Calibri" panose="020F0502020204030204" pitchFamily="34" charset="0"/>
              </a:rPr>
              <a:t>Developed </a:t>
            </a:r>
            <a:r>
              <a:rPr lang="en-GB" sz="2800" dirty="0" smtClean="0">
                <a:latin typeface="Calibri" panose="020F0502020204030204" pitchFamily="34" charset="0"/>
                <a:cs typeface="Calibri" panose="020F0502020204030204" pitchFamily="34" charset="0"/>
              </a:rPr>
              <a:t>a scoring </a:t>
            </a:r>
            <a:r>
              <a:rPr lang="en-GB" sz="2800" dirty="0">
                <a:latin typeface="Calibri" panose="020F0502020204030204" pitchFamily="34" charset="0"/>
                <a:cs typeface="Calibri" panose="020F0502020204030204" pitchFamily="34" charset="0"/>
              </a:rPr>
              <a:t>sheet to help teams assess likelihood of sustainability</a:t>
            </a:r>
          </a:p>
          <a:p>
            <a:pPr marL="911225" lvl="1" indent="-441325">
              <a:lnSpc>
                <a:spcPct val="100000"/>
              </a:lnSpc>
              <a:buClr>
                <a:srgbClr val="9A69CB"/>
              </a:buClr>
              <a:buFont typeface="Wingdings" charset="2"/>
              <a:buChar char="§"/>
            </a:pPr>
            <a:r>
              <a:rPr lang="en-GB" sz="2800" dirty="0">
                <a:latin typeface="Calibri" panose="020F0502020204030204" pitchFamily="34" charset="0"/>
                <a:cs typeface="Calibri" panose="020F0502020204030204" pitchFamily="34" charset="0"/>
              </a:rPr>
              <a:t>Identifies what aspects are working well and where efforts should be concentrated to enhance success for sustainability</a:t>
            </a:r>
          </a:p>
          <a:p>
            <a:pPr marL="911225" lvl="1" indent="-441325">
              <a:lnSpc>
                <a:spcPct val="100000"/>
              </a:lnSpc>
              <a:buClr>
                <a:srgbClr val="9A69CB"/>
              </a:buClr>
              <a:buFont typeface="Wingdings" charset="2"/>
              <a:buChar char="§"/>
            </a:pPr>
            <a:r>
              <a:rPr lang="en-GB" sz="2800" dirty="0">
                <a:latin typeface="Calibri" panose="020F0502020204030204" pitchFamily="34" charset="0"/>
                <a:cs typeface="Calibri" panose="020F0502020204030204" pitchFamily="34" charset="0"/>
              </a:rPr>
              <a:t>Explores process, staff, and organisational factors</a:t>
            </a:r>
          </a:p>
          <a:p>
            <a:pPr marL="911225" lvl="1" indent="-441325">
              <a:lnSpc>
                <a:spcPct val="100000"/>
              </a:lnSpc>
              <a:buClr>
                <a:srgbClr val="9A69CB"/>
              </a:buClr>
              <a:buFont typeface="Wingdings" charset="2"/>
              <a:buChar char="§"/>
            </a:pPr>
            <a:r>
              <a:rPr lang="en-GB" sz="2800" dirty="0">
                <a:latin typeface="Calibri" panose="020F0502020204030204" pitchFamily="34" charset="0"/>
                <a:cs typeface="Calibri" panose="020F0502020204030204" pitchFamily="34" charset="0"/>
              </a:rPr>
              <a:t>They </a:t>
            </a:r>
            <a:r>
              <a:rPr lang="en-US" sz="2800" dirty="0"/>
              <a:t>advise that you start by concentrating on the two or three factors with the greatest potential for improvement. </a:t>
            </a:r>
          </a:p>
          <a:p>
            <a:pPr marL="911225" lvl="1" indent="-441325">
              <a:lnSpc>
                <a:spcPct val="100000"/>
              </a:lnSpc>
              <a:buClr>
                <a:srgbClr val="9A69CB"/>
              </a:buClr>
              <a:buFont typeface="Wingdings" charset="2"/>
              <a:buChar char="§"/>
            </a:pPr>
            <a:endParaRPr lang="en-GB" sz="2800" dirty="0">
              <a:latin typeface="Calibri" panose="020F0502020204030204" pitchFamily="34" charset="0"/>
              <a:cs typeface="Calibri" panose="020F0502020204030204" pitchFamily="34" charset="0"/>
            </a:endParaRPr>
          </a:p>
          <a:p>
            <a:pPr marL="911225" lvl="1" indent="-441325">
              <a:lnSpc>
                <a:spcPct val="100000"/>
              </a:lnSpc>
              <a:buClr>
                <a:srgbClr val="9A69CB"/>
              </a:buClr>
              <a:buFont typeface="Wingdings" charset="2"/>
              <a:buChar char="§"/>
            </a:pPr>
            <a:endParaRPr lang="en-GB" sz="2000" dirty="0">
              <a:latin typeface="Calibri" panose="020F0502020204030204" pitchFamily="34" charset="0"/>
              <a:cs typeface="Calibri" panose="020F0502020204030204"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78454" y="507618"/>
            <a:ext cx="2080134" cy="1956152"/>
          </a:xfrm>
          <a:prstGeom prst="rect">
            <a:avLst/>
          </a:prstGeom>
        </p:spPr>
      </p:pic>
    </p:spTree>
    <p:extLst>
      <p:ext uri="{BB962C8B-B14F-4D97-AF65-F5344CB8AC3E}">
        <p14:creationId xmlns:p14="http://schemas.microsoft.com/office/powerpoint/2010/main" val="1731349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 xmlns:a16="http://schemas.microsoft.com/office/drawing/2014/main" id="{210992CD-A324-4A82-99A9-2160B61EB2BA}"/>
              </a:ext>
            </a:extLst>
          </p:cNvPr>
          <p:cNvPicPr>
            <a:picLocks noGrp="1" noChangeAspect="1"/>
          </p:cNvPicPr>
          <p:nvPr>
            <p:ph idx="1"/>
          </p:nvPr>
        </p:nvPicPr>
        <p:blipFill>
          <a:blip r:embed="rId3"/>
          <a:stretch>
            <a:fillRect/>
          </a:stretch>
        </p:blipFill>
        <p:spPr>
          <a:xfrm>
            <a:off x="108488" y="275286"/>
            <a:ext cx="11975024" cy="6582714"/>
          </a:xfrm>
          <a:prstGeom prst="rect">
            <a:avLst/>
          </a:prstGeom>
        </p:spPr>
      </p:pic>
    </p:spTree>
    <p:extLst>
      <p:ext uri="{BB962C8B-B14F-4D97-AF65-F5344CB8AC3E}">
        <p14:creationId xmlns:p14="http://schemas.microsoft.com/office/powerpoint/2010/main" val="545613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EBBAAC45-74AA-4AF2-8752-38450E64099C}"/>
              </a:ext>
            </a:extLst>
          </p:cNvPr>
          <p:cNvPicPr>
            <a:picLocks noChangeAspect="1"/>
          </p:cNvPicPr>
          <p:nvPr/>
        </p:nvPicPr>
        <p:blipFill>
          <a:blip r:embed="rId3"/>
          <a:stretch>
            <a:fillRect/>
          </a:stretch>
        </p:blipFill>
        <p:spPr>
          <a:xfrm>
            <a:off x="728420" y="266517"/>
            <a:ext cx="11251770" cy="6723280"/>
          </a:xfrm>
          <a:prstGeom prst="rect">
            <a:avLst/>
          </a:prstGeom>
        </p:spPr>
      </p:pic>
    </p:spTree>
    <p:extLst>
      <p:ext uri="{BB962C8B-B14F-4D97-AF65-F5344CB8AC3E}">
        <p14:creationId xmlns:p14="http://schemas.microsoft.com/office/powerpoint/2010/main" val="4191189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B078F08-FD53-44BB-936F-BB7EDE950F22}"/>
              </a:ext>
            </a:extLst>
          </p:cNvPr>
          <p:cNvSpPr>
            <a:spLocks noGrp="1"/>
          </p:cNvSpPr>
          <p:nvPr>
            <p:ph type="title"/>
          </p:nvPr>
        </p:nvSpPr>
        <p:spPr>
          <a:xfrm>
            <a:off x="543312" y="2956955"/>
            <a:ext cx="11105376" cy="1325563"/>
          </a:xfrm>
        </p:spPr>
        <p:txBody>
          <a:bodyPr>
            <a:normAutofit/>
          </a:bodyPr>
          <a:lstStyle/>
          <a:p>
            <a:pPr algn="ctr"/>
            <a:r>
              <a:rPr lang="en-IE" sz="4800" dirty="0"/>
              <a:t>Group Discussion </a:t>
            </a:r>
          </a:p>
        </p:txBody>
      </p:sp>
    </p:spTree>
    <p:extLst>
      <p:ext uri="{BB962C8B-B14F-4D97-AF65-F5344CB8AC3E}">
        <p14:creationId xmlns:p14="http://schemas.microsoft.com/office/powerpoint/2010/main" val="18046388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2270</TotalTime>
  <Words>409</Words>
  <Application>Microsoft Office PowerPoint</Application>
  <PresentationFormat>Widescreen</PresentationFormat>
  <Paragraphs>42</Paragraphs>
  <Slides>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Wingdings</vt:lpstr>
      <vt:lpstr>Office Theme</vt:lpstr>
      <vt:lpstr>COLLECTIVE LEADERSHIP AND SAFETY CULTURES:  SUSTAINING IMPROVEMENTS</vt:lpstr>
      <vt:lpstr>What is sustainability?</vt:lpstr>
      <vt:lpstr>Why is sustainability important?</vt:lpstr>
      <vt:lpstr>What can inform strategies for sustainability?</vt:lpstr>
      <vt:lpstr>How to ensure sustainability</vt:lpstr>
      <vt:lpstr>What can we do?</vt:lpstr>
      <vt:lpstr>PowerPoint Presentation</vt:lpstr>
      <vt:lpstr>PowerPoint Presentation</vt:lpstr>
      <vt:lpstr>Group Discussion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Aoife</dc:creator>
  <cp:lastModifiedBy>User</cp:lastModifiedBy>
  <cp:revision>328</cp:revision>
  <cp:lastPrinted>2018-04-06T07:04:56Z</cp:lastPrinted>
  <dcterms:created xsi:type="dcterms:W3CDTF">2017-09-27T09:53:49Z</dcterms:created>
  <dcterms:modified xsi:type="dcterms:W3CDTF">2019-09-20T11:50:00Z</dcterms:modified>
</cp:coreProperties>
</file>